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20" r:id="rId17"/>
    <p:sldId id="272" r:id="rId18"/>
    <p:sldId id="271" r:id="rId19"/>
    <p:sldId id="273" r:id="rId20"/>
    <p:sldId id="274" r:id="rId21"/>
    <p:sldId id="275" r:id="rId22"/>
    <p:sldId id="276" r:id="rId23"/>
    <p:sldId id="278" r:id="rId24"/>
    <p:sldId id="319" r:id="rId25"/>
    <p:sldId id="304" r:id="rId26"/>
    <p:sldId id="307" r:id="rId27"/>
    <p:sldId id="308" r:id="rId28"/>
    <p:sldId id="309" r:id="rId29"/>
    <p:sldId id="286" r:id="rId30"/>
    <p:sldId id="287" r:id="rId31"/>
    <p:sldId id="285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17" r:id="rId41"/>
    <p:sldId id="300" r:id="rId42"/>
    <p:sldId id="296" r:id="rId43"/>
    <p:sldId id="297" r:id="rId44"/>
    <p:sldId id="298" r:id="rId45"/>
    <p:sldId id="299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8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5F2B-0335-4FAF-9144-3F849F410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710D-6DE7-4EB1-B7C6-95D22CB79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gw.circle.graphic.BLANK.pdf"/>
          <p:cNvPicPr/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4733359" y="2420466"/>
            <a:ext cx="6199092" cy="61856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31159" y="1659285"/>
            <a:ext cx="8081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“Go therefore and make disciples of all nations, baptizing them in the name of the Father and of the Son and of the Holy Spirit, teaching them to observe all that I have commanded you. And behold, I am with you always, to the end of the age.”</a:t>
            </a:r>
          </a:p>
          <a:p>
            <a:pPr algn="r"/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Matthew 28:19-20</a:t>
            </a:r>
          </a:p>
        </p:txBody>
      </p:sp>
    </p:spTree>
    <p:extLst>
      <p:ext uri="{BB962C8B-B14F-4D97-AF65-F5344CB8AC3E}">
        <p14:creationId xmlns:p14="http://schemas.microsoft.com/office/powerpoint/2010/main" val="42088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3" y="336177"/>
            <a:ext cx="6199093" cy="6185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336177"/>
            <a:ext cx="6199093" cy="61856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2" y="336176"/>
            <a:ext cx="6199094" cy="6185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0" y="336176"/>
            <a:ext cx="6199095" cy="6185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0" y="336175"/>
            <a:ext cx="6199095" cy="61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gw.circle.graphic.BLANK.pdf"/>
          <p:cNvPicPr/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4733359" y="2420466"/>
            <a:ext cx="6199092" cy="61856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31159" y="1659285"/>
            <a:ext cx="8081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“Now Jesus did many other signs in the presence of the disciples, which are not written in this book; but these are written so that you </a:t>
            </a:r>
            <a:r>
              <a:rPr lang="en-US" sz="320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may believe </a:t>
            </a:r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that Jesus is the Christ, the Son of God, and that by believing you may have life in his name.”</a:t>
            </a:r>
          </a:p>
          <a:p>
            <a:pPr algn="r"/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John 20:30-31</a:t>
            </a:r>
          </a:p>
        </p:txBody>
      </p:sp>
    </p:spTree>
    <p:extLst>
      <p:ext uri="{BB962C8B-B14F-4D97-AF65-F5344CB8AC3E}">
        <p14:creationId xmlns:p14="http://schemas.microsoft.com/office/powerpoint/2010/main" val="4121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3" y="336177"/>
            <a:ext cx="6199093" cy="6185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336177"/>
            <a:ext cx="6199093" cy="61856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2" y="336176"/>
            <a:ext cx="6199094" cy="6185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0" y="336176"/>
            <a:ext cx="6199095" cy="6185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0" y="336175"/>
            <a:ext cx="6199095" cy="618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0" y="336174"/>
            <a:ext cx="6199095" cy="618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gw.circle.graphic.BLANK.pdf"/>
          <p:cNvPicPr/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4733359" y="2420466"/>
            <a:ext cx="6199092" cy="61856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31159" y="2397949"/>
            <a:ext cx="80816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“So Jesus said to the Jews who had believed him, ‘If you abide in my word, you are truly my disciples.’”</a:t>
            </a:r>
          </a:p>
          <a:p>
            <a:pPr algn="r"/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John 8:31</a:t>
            </a:r>
          </a:p>
        </p:txBody>
      </p:sp>
    </p:spTree>
    <p:extLst>
      <p:ext uri="{BB962C8B-B14F-4D97-AF65-F5344CB8AC3E}">
        <p14:creationId xmlns:p14="http://schemas.microsoft.com/office/powerpoint/2010/main" val="25529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5720"/>
            <a:ext cx="67665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647" y="2783541"/>
            <a:ext cx="8404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“Pursue peace with all men, and holiness, without which no one will see the Lord.”</a:t>
            </a:r>
            <a:endParaRPr lang="en-US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3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5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gw.circle.graphic.BLANK.pdf"/>
          <p:cNvPicPr/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4733359" y="2420466"/>
            <a:ext cx="6199092" cy="61856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31159" y="1659285"/>
            <a:ext cx="8081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“Go therefore and </a:t>
            </a:r>
            <a:r>
              <a:rPr lang="en-US" sz="3200" dirty="0">
                <a:solidFill>
                  <a:srgbClr val="FF0000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make disciples </a:t>
            </a:r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of all nations, baptizing them in the name of the Father and of the Son and of the Holy Spirit, teaching them to observe all that I have commanded you. And behold, I am with you always, to the end of the age.”</a:t>
            </a:r>
          </a:p>
          <a:p>
            <a:pPr algn="r"/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Matthew 28:19-20</a:t>
            </a:r>
          </a:p>
        </p:txBody>
      </p:sp>
    </p:spTree>
    <p:extLst>
      <p:ext uri="{BB962C8B-B14F-4D97-AF65-F5344CB8AC3E}">
        <p14:creationId xmlns:p14="http://schemas.microsoft.com/office/powerpoint/2010/main" val="8256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833" y="2057400"/>
            <a:ext cx="5262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Lord’s Supper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167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175" y="2057400"/>
            <a:ext cx="55922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/>
              <a:t>Song</a:t>
            </a:r>
          </a:p>
          <a:p>
            <a:pPr algn="ctr"/>
            <a:r>
              <a:rPr lang="en-US" sz="7200" dirty="0" smtClean="0"/>
              <a:t>More Holiness</a:t>
            </a:r>
          </a:p>
          <a:p>
            <a:pPr algn="ctr"/>
            <a:r>
              <a:rPr lang="en-US" sz="7200" dirty="0" smtClean="0"/>
              <a:t>Give Me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081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2175" y="121027"/>
            <a:ext cx="67196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Weekly Bible Classes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24542"/>
            <a:ext cx="697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“It is written in the prophets, ‘And they will all be taught by </a:t>
            </a:r>
            <a:r>
              <a:rPr lang="en-US" i="1" dirty="0" smtClean="0">
                <a:solidFill>
                  <a:schemeClr val="bg1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God’…   John </a:t>
            </a:r>
            <a:r>
              <a:rPr lang="en-US" i="1" dirty="0">
                <a:solidFill>
                  <a:schemeClr val="bg1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6:</a:t>
            </a:r>
            <a:r>
              <a:rPr lang="en-US" i="1" dirty="0" smtClean="0">
                <a:solidFill>
                  <a:schemeClr val="bg1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endParaRPr lang="en-US" i="1" dirty="0">
              <a:solidFill>
                <a:schemeClr val="bg1"/>
              </a:solidFill>
              <a:latin typeface="GillSan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pursue_holiness white wordmar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94" y="5553957"/>
            <a:ext cx="1747702" cy="10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2175" y="121027"/>
            <a:ext cx="6719658" cy="1395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Weekly Bible Classes</a:t>
            </a:r>
          </a:p>
          <a:p>
            <a:pPr algn="ctr">
              <a:lnSpc>
                <a:spcPct val="80000"/>
              </a:lnSpc>
            </a:pP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Fall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24542"/>
            <a:ext cx="697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“It is written in the prophets, ‘And they will all be taught by </a:t>
            </a:r>
            <a:r>
              <a:rPr lang="en-US" i="1" dirty="0" smtClean="0">
                <a:solidFill>
                  <a:schemeClr val="bg1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God’…   John </a:t>
            </a:r>
            <a:r>
              <a:rPr lang="en-US" i="1" dirty="0">
                <a:solidFill>
                  <a:schemeClr val="bg1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6:</a:t>
            </a:r>
            <a:r>
              <a:rPr lang="en-US" i="1" dirty="0" smtClean="0">
                <a:solidFill>
                  <a:schemeClr val="bg1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endParaRPr lang="en-US" i="1" dirty="0">
              <a:solidFill>
                <a:schemeClr val="bg1"/>
              </a:solidFill>
              <a:latin typeface="GillSan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pursue_holiness white wordmar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94" y="5553957"/>
            <a:ext cx="1747702" cy="1079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386" y="1857441"/>
            <a:ext cx="8626563" cy="394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“</a:t>
            </a:r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The Bible at 10,000 Feet</a:t>
            </a: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”</a:t>
            </a:r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en-US" sz="4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(Auditorium Anchor) </a:t>
            </a: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US" sz="28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Epistles: James</a:t>
            </a:r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</a:t>
            </a:r>
            <a:r>
              <a:rPr lang="en-US" sz="4400" baseline="30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st</a:t>
            </a: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&amp; 2</a:t>
            </a:r>
            <a:r>
              <a:rPr lang="en-US" sz="4400" baseline="30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nd</a:t>
            </a: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Peter</a:t>
            </a:r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Jude</a:t>
            </a:r>
          </a:p>
          <a:p>
            <a:pPr algn="ctr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“Building </a:t>
            </a:r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and Growing Your </a:t>
            </a:r>
            <a:b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Godly </a:t>
            </a:r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Family</a:t>
            </a: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”</a:t>
            </a:r>
            <a:r>
              <a:rPr lang="en-US" sz="4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(College Class) </a:t>
            </a:r>
            <a:endParaRPr lang="en-US" sz="3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pursue_holiness white wordmar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94" y="5553957"/>
            <a:ext cx="1747702" cy="1079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960" y="1517920"/>
            <a:ext cx="862656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New Service Teams</a:t>
            </a:r>
          </a:p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September 6</a:t>
            </a:r>
          </a:p>
          <a:p>
            <a:pPr algn="ctr">
              <a:lnSpc>
                <a:spcPct val="80000"/>
              </a:lnSpc>
            </a:pPr>
            <a: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US" sz="28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Livingston Families</a:t>
            </a:r>
            <a:br>
              <a:rPr lang="en-US" sz="5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Adopt</a:t>
            </a:r>
            <a:r>
              <a:rPr lang="en-US" sz="5400" b="1" spc="-38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5400" b="1" spc="-380" dirty="0">
                <a:solidFill>
                  <a:schemeClr val="bg1"/>
                </a:solidFill>
                <a:latin typeface="Tw Cen MT" panose="020B0602020104020603" pitchFamily="34" charset="0"/>
              </a:rPr>
              <a:t>-</a:t>
            </a:r>
            <a:r>
              <a:rPr lang="en-US" sz="5400" b="1" spc="-38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 - </a:t>
            </a:r>
            <a:r>
              <a:rPr lang="en-US" sz="5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Student</a:t>
            </a:r>
            <a:endParaRPr lang="en-US" sz="54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5720"/>
            <a:ext cx="67665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gw.circle.graphic.BLANK.pdf"/>
          <p:cNvPicPr/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4733359" y="2420466"/>
            <a:ext cx="6199092" cy="6185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223441" y="674400"/>
            <a:ext cx="469712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prstClr val="black"/>
                </a:solidFill>
              </a:rPr>
              <a:t>WHAT</a:t>
            </a:r>
          </a:p>
          <a:p>
            <a:pPr algn="ctr"/>
            <a:r>
              <a:rPr lang="en-US" sz="8800" dirty="0">
                <a:solidFill>
                  <a:prstClr val="black"/>
                </a:solidFill>
              </a:rPr>
              <a:t>IS</a:t>
            </a:r>
          </a:p>
          <a:p>
            <a:pPr algn="ctr"/>
            <a:r>
              <a:rPr lang="en-US" sz="8800" dirty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8800" dirty="0">
                <a:solidFill>
                  <a:prstClr val="black"/>
                </a:solidFill>
              </a:rPr>
              <a:t>DISCIPLE?</a:t>
            </a:r>
          </a:p>
        </p:txBody>
      </p:sp>
    </p:spTree>
    <p:extLst>
      <p:ext uri="{BB962C8B-B14F-4D97-AF65-F5344CB8AC3E}">
        <p14:creationId xmlns:p14="http://schemas.microsoft.com/office/powerpoint/2010/main" val="33580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7550" y="322729"/>
            <a:ext cx="62889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Tw Cen MT" panose="020B0602020104020603" pitchFamily="34" charset="0"/>
              </a:rPr>
              <a:t>H2H 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812" y="1882590"/>
            <a:ext cx="879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 Cen MT" panose="020B0602020104020603" pitchFamily="34" charset="0"/>
              </a:rPr>
              <a:t>H2H meetings exist to develop more meaningful relationships that will prompt deeper connection and service to one another by mutually digging deeper in applying God’s Word to our lives.</a:t>
            </a:r>
          </a:p>
        </p:txBody>
      </p:sp>
    </p:spTree>
    <p:extLst>
      <p:ext uri="{BB962C8B-B14F-4D97-AF65-F5344CB8AC3E}">
        <p14:creationId xmlns:p14="http://schemas.microsoft.com/office/powerpoint/2010/main" val="23430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4326" y="121027"/>
            <a:ext cx="6895349" cy="1880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chemeClr val="bg1"/>
                </a:solidFill>
                <a:latin typeface="Tw Cen MT" panose="020B0602020104020603" pitchFamily="34" charset="0"/>
              </a:rPr>
              <a:t>Common Group</a:t>
            </a:r>
          </a:p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chemeClr val="bg1"/>
                </a:solidFill>
                <a:latin typeface="Tw Cen MT" panose="020B0602020104020603" pitchFamily="34" charset="0"/>
              </a:rPr>
              <a:t>Program Problems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7513" y="2326346"/>
            <a:ext cx="7048981" cy="4192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Growth limiting goals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Curriculum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Assigned friendships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Social/Spiritual goal tension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Unending commitment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No leadership training or support</a:t>
            </a:r>
          </a:p>
        </p:txBody>
      </p:sp>
    </p:spTree>
    <p:extLst>
      <p:ext uri="{BB962C8B-B14F-4D97-AF65-F5344CB8AC3E}">
        <p14:creationId xmlns:p14="http://schemas.microsoft.com/office/powerpoint/2010/main" val="9589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101" y="121027"/>
            <a:ext cx="5065809" cy="1880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H2H Meeting</a:t>
            </a:r>
          </a:p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Solutions</a:t>
            </a:r>
            <a:endParaRPr lang="en-US" sz="7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513" y="2326346"/>
            <a:ext cx="7048981" cy="4192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Growth limiting goals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Curriculum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Assigned friendships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Social/Spiritual goal tension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Unending commitment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No leadership training or support</a:t>
            </a:r>
          </a:p>
        </p:txBody>
      </p:sp>
    </p:spTree>
    <p:extLst>
      <p:ext uri="{BB962C8B-B14F-4D97-AF65-F5344CB8AC3E}">
        <p14:creationId xmlns:p14="http://schemas.microsoft.com/office/powerpoint/2010/main" val="20224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101" y="121027"/>
            <a:ext cx="5065809" cy="1880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H2H Meeting</a:t>
            </a:r>
          </a:p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Solutions</a:t>
            </a:r>
            <a:endParaRPr lang="en-US" sz="7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513" y="2326346"/>
            <a:ext cx="70489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Unlimited growth goals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Curriculum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Assigned friendships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Social/Spiritual goal tension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Unending commitment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No leadership training or support</a:t>
            </a:r>
          </a:p>
        </p:txBody>
      </p:sp>
    </p:spTree>
    <p:extLst>
      <p:ext uri="{BB962C8B-B14F-4D97-AF65-F5344CB8AC3E}">
        <p14:creationId xmlns:p14="http://schemas.microsoft.com/office/powerpoint/2010/main" val="14764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101" y="121027"/>
            <a:ext cx="5065809" cy="1880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H2H Meeting</a:t>
            </a:r>
          </a:p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Solutions</a:t>
            </a:r>
            <a:endParaRPr lang="en-US" sz="7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513" y="2326346"/>
            <a:ext cx="70489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Unlimited growth goals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Sermon based curriculum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Assigned friendships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Social/Spiritual goal tension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Unending commitment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No leadership training or support</a:t>
            </a:r>
          </a:p>
        </p:txBody>
      </p:sp>
    </p:spTree>
    <p:extLst>
      <p:ext uri="{BB962C8B-B14F-4D97-AF65-F5344CB8AC3E}">
        <p14:creationId xmlns:p14="http://schemas.microsoft.com/office/powerpoint/2010/main" val="1068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101" y="121027"/>
            <a:ext cx="5065809" cy="1880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H2H Meeting</a:t>
            </a:r>
          </a:p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Solutions</a:t>
            </a:r>
            <a:endParaRPr lang="en-US" sz="7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513" y="2326346"/>
            <a:ext cx="70489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Unlimited growth goals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Sermon based curriculum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Voluntary Involvement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Social/Spiritual goal tension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Unending commitment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No leadership training or support</a:t>
            </a:r>
          </a:p>
        </p:txBody>
      </p:sp>
    </p:spTree>
    <p:extLst>
      <p:ext uri="{BB962C8B-B14F-4D97-AF65-F5344CB8AC3E}">
        <p14:creationId xmlns:p14="http://schemas.microsoft.com/office/powerpoint/2010/main" val="42628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101" y="121027"/>
            <a:ext cx="5065809" cy="1880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H2H Meeting</a:t>
            </a:r>
          </a:p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Solutions</a:t>
            </a:r>
            <a:endParaRPr lang="en-US" sz="7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513" y="2326346"/>
            <a:ext cx="70489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Unlimited growth goals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Sermon based curriculum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Voluntary Involvement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Spiritual goals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Unending commitment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No leadership training or support</a:t>
            </a:r>
          </a:p>
        </p:txBody>
      </p:sp>
    </p:spTree>
    <p:extLst>
      <p:ext uri="{BB962C8B-B14F-4D97-AF65-F5344CB8AC3E}">
        <p14:creationId xmlns:p14="http://schemas.microsoft.com/office/powerpoint/2010/main" val="11945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101" y="121027"/>
            <a:ext cx="5065809" cy="1880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H2H Meeting</a:t>
            </a:r>
          </a:p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Solutions</a:t>
            </a:r>
            <a:endParaRPr lang="en-US" sz="7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513" y="2326346"/>
            <a:ext cx="70489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Unlimited growth goals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Sermon based curriculum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Voluntary Involvement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Spiritual goals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Manageable commitment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No leadership training or support</a:t>
            </a:r>
          </a:p>
        </p:txBody>
      </p:sp>
    </p:spTree>
    <p:extLst>
      <p:ext uri="{BB962C8B-B14F-4D97-AF65-F5344CB8AC3E}">
        <p14:creationId xmlns:p14="http://schemas.microsoft.com/office/powerpoint/2010/main" val="37051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101" y="121027"/>
            <a:ext cx="5065809" cy="1880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H2H Meeting</a:t>
            </a:r>
          </a:p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Solutions</a:t>
            </a:r>
            <a:endParaRPr lang="en-US" sz="7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513" y="2326346"/>
            <a:ext cx="678448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Unlimited growth goals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Sermon based curriculum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Voluntary Involvement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Spiritual goals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Manageable commitment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Leadership training and support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9096" y="121026"/>
            <a:ext cx="5065809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chemeClr val="bg1"/>
                </a:solidFill>
                <a:latin typeface="Tw Cen MT" panose="020B0602020104020603" pitchFamily="34" charset="0"/>
              </a:rPr>
              <a:t>H2H Meeting</a:t>
            </a:r>
          </a:p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chemeClr val="bg1"/>
                </a:solidFill>
                <a:latin typeface="Tw Cen MT" panose="020B0602020104020603" pitchFamily="34" charset="0"/>
              </a:rPr>
              <a:t>Benefits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843" y="2326346"/>
            <a:ext cx="662431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Connection/Relationships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Leadership development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Improve sermon effectiveness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Provide next step in discipleship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Ground new members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Handle “issues”</a:t>
            </a:r>
          </a:p>
        </p:txBody>
      </p:sp>
    </p:spTree>
    <p:extLst>
      <p:ext uri="{BB962C8B-B14F-4D97-AF65-F5344CB8AC3E}">
        <p14:creationId xmlns:p14="http://schemas.microsoft.com/office/powerpoint/2010/main" val="127425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gw.circle.graphic.BLANK.pdf"/>
          <p:cNvPicPr/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4733359" y="2420466"/>
            <a:ext cx="6199092" cy="618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3" y="336177"/>
            <a:ext cx="6199093" cy="6185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336178"/>
            <a:ext cx="6199092" cy="61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35972 -0.3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101" y="430308"/>
            <a:ext cx="5065809" cy="99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H2H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044" y="2460816"/>
            <a:ext cx="1267911" cy="2730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24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Share</a:t>
            </a:r>
          </a:p>
          <a:p>
            <a:pPr algn="ctr">
              <a:lnSpc>
                <a:spcPct val="125000"/>
              </a:lnSpc>
              <a:spcAft>
                <a:spcPts val="24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Study</a:t>
            </a:r>
          </a:p>
          <a:p>
            <a:pPr algn="ctr">
              <a:lnSpc>
                <a:spcPct val="125000"/>
              </a:lnSpc>
              <a:spcAft>
                <a:spcPts val="24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Pray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101" y="430308"/>
            <a:ext cx="5065809" cy="99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H2H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331" y="2460816"/>
            <a:ext cx="8025337" cy="219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60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Fall Session: September 13-December 6</a:t>
            </a:r>
          </a:p>
          <a:p>
            <a:pPr algn="ctr">
              <a:lnSpc>
                <a:spcPct val="125000"/>
              </a:lnSpc>
              <a:spcAft>
                <a:spcPts val="60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Sign-ups begin August 23 (Next Sunday)</a:t>
            </a:r>
            <a:endParaRPr lang="en-US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472" y="430308"/>
            <a:ext cx="6595075" cy="99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Connection Cards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1" y="1371624"/>
            <a:ext cx="4426284" cy="2532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09" y="4114800"/>
            <a:ext cx="4426284" cy="25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472" y="430308"/>
            <a:ext cx="6595075" cy="99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Connection Cards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0" y="1371624"/>
            <a:ext cx="8295129" cy="4746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6859" y="1801906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 BERKLEY" panose="02000000000000000000" pitchFamily="2" charset="0"/>
              </a:rPr>
              <a:t>August 16, 2015</a:t>
            </a:r>
            <a:endParaRPr lang="en-US" sz="2000" dirty="0">
              <a:latin typeface="AR BERKLEY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858" y="2122044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 BERKLEY" panose="02000000000000000000" pitchFamily="2" charset="0"/>
              </a:rPr>
              <a:t>Joe Coca-Cola</a:t>
            </a:r>
            <a:endParaRPr lang="en-US" sz="2000" dirty="0">
              <a:latin typeface="AR BERKLEY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308" y="2425315"/>
            <a:ext cx="4615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 BERKLEY" panose="02000000000000000000" pitchFamily="2" charset="0"/>
              </a:rPr>
              <a:t>Jane Coca-Cola, Joey Jr., Jason, Janice</a:t>
            </a:r>
            <a:endParaRPr lang="en-US" sz="2000" dirty="0">
              <a:latin typeface="AR BERKLEY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695" y="333534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75272" y="3171254"/>
            <a:ext cx="4983061" cy="1426311"/>
            <a:chOff x="3475272" y="3171254"/>
            <a:chExt cx="4983061" cy="1426311"/>
          </a:xfrm>
        </p:grpSpPr>
        <p:sp>
          <p:nvSpPr>
            <p:cNvPr id="10" name="TextBox 9"/>
            <p:cNvSpPr txBox="1"/>
            <p:nvPr/>
          </p:nvSpPr>
          <p:spPr>
            <a:xfrm>
              <a:off x="4001953" y="3171254"/>
              <a:ext cx="1944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12345 Main St.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75272" y="3504622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Lutz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53226" y="3544963"/>
              <a:ext cx="619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FL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32466" y="3539409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33559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4484" y="3895776"/>
              <a:ext cx="1824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(813) 555-1234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31157" y="4197455"/>
              <a:ext cx="2239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Myemail@email.com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23999" y="5251539"/>
            <a:ext cx="2964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 BERKLEY" panose="02000000000000000000" pitchFamily="2" charset="0"/>
              </a:rPr>
              <a:t>Johnny Christian invited me</a:t>
            </a:r>
            <a:endParaRPr lang="en-US" sz="2000" dirty="0">
              <a:latin typeface="AR BERKLEY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80" y="36006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0963" y="38606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1999" y="41206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50803" y="46643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482" y="438061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05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9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472" y="430308"/>
            <a:ext cx="6595075" cy="99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Connection Cards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0" y="1608300"/>
            <a:ext cx="8186940" cy="4684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092" y="25697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5092" y="349798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25941" y="3844835"/>
            <a:ext cx="334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 BERKLEY" panose="02000000000000000000" pitchFamily="2" charset="0"/>
              </a:rPr>
              <a:t>I want to pursue holiness more.</a:t>
            </a:r>
            <a:endParaRPr lang="en-US" sz="2000" dirty="0">
              <a:latin typeface="AR BERKLEY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3586" y="210612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28069" y="23257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32552" y="25588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23588" y="27919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28071" y="303845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32554" y="328498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8141" y="4387826"/>
            <a:ext cx="20441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AR BERKLEY" panose="02000000000000000000" pitchFamily="2" charset="0"/>
              </a:rPr>
              <a:t>I was wondering…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 BERKLEY" panose="02000000000000000000" pitchFamily="2" charset="0"/>
              </a:rPr>
              <a:t>I’d like…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 BERKLEY" panose="02000000000000000000" pitchFamily="2" charset="0"/>
              </a:rPr>
              <a:t>I didn’t like…</a:t>
            </a:r>
            <a:endParaRPr lang="en-US" sz="2000" dirty="0">
              <a:latin typeface="AR BERKLEY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7851" y="5459848"/>
            <a:ext cx="5516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AR BERKLEY" panose="02000000000000000000" pitchFamily="2" charset="0"/>
              </a:rPr>
              <a:t>Please pray for me as I try to pursue holiness more.</a:t>
            </a:r>
            <a:endParaRPr lang="en-US" sz="2000" dirty="0"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 uiExpand="1" build="p"/>
      <p:bldP spid="1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472" y="430308"/>
            <a:ext cx="6595075" cy="99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Connection Cards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0" y="1371624"/>
            <a:ext cx="8295129" cy="4746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6859" y="1801906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 BERKLEY" panose="02000000000000000000" pitchFamily="2" charset="0"/>
              </a:rPr>
              <a:t>August 16, 2015</a:t>
            </a:r>
            <a:endParaRPr lang="en-US" sz="2000" dirty="0">
              <a:latin typeface="AR BERKLEY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858" y="2122044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 BERKLEY" panose="02000000000000000000" pitchFamily="2" charset="0"/>
              </a:rPr>
              <a:t>Joe Coca-Cola</a:t>
            </a:r>
            <a:endParaRPr lang="en-US" sz="2000" dirty="0">
              <a:latin typeface="AR BERKLEY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75272" y="3171254"/>
            <a:ext cx="4983061" cy="1426311"/>
            <a:chOff x="3475272" y="3171254"/>
            <a:chExt cx="4983061" cy="1426311"/>
          </a:xfrm>
        </p:grpSpPr>
        <p:sp>
          <p:nvSpPr>
            <p:cNvPr id="10" name="TextBox 9"/>
            <p:cNvSpPr txBox="1"/>
            <p:nvPr/>
          </p:nvSpPr>
          <p:spPr>
            <a:xfrm>
              <a:off x="4001953" y="3171254"/>
              <a:ext cx="1944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12345 Main St.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75272" y="3504622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Lutz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53226" y="3544963"/>
              <a:ext cx="619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FL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32466" y="3539409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33559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4484" y="3895776"/>
              <a:ext cx="1824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(813) 555-1234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31157" y="4197455"/>
              <a:ext cx="2239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 BERKLEY" panose="02000000000000000000" pitchFamily="2" charset="0"/>
                </a:rPr>
                <a:t>Myemail@email.com</a:t>
              </a:r>
              <a:endParaRPr lang="en-US" sz="2000" dirty="0">
                <a:latin typeface="AR BERKLEY" panose="02000000000000000000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16482" y="438061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416859" y="4380614"/>
            <a:ext cx="2124635" cy="369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472" y="430308"/>
            <a:ext cx="6595075" cy="99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Connection Cards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0" y="1608300"/>
            <a:ext cx="8186940" cy="46849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2552" y="25588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5862918" y="2558844"/>
            <a:ext cx="2312894" cy="369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gw.circle.graphic.BLANK.pdf"/>
          <p:cNvPicPr/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4733359" y="2420466"/>
            <a:ext cx="6199092" cy="61856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31159" y="2644170"/>
            <a:ext cx="8081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“By this my Father is glorified, that you bear much fruit and so prove to be my disciples.”</a:t>
            </a:r>
          </a:p>
          <a:p>
            <a:pPr algn="r"/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John 15:8</a:t>
            </a:r>
          </a:p>
        </p:txBody>
      </p:sp>
    </p:spTree>
    <p:extLst>
      <p:ext uri="{BB962C8B-B14F-4D97-AF65-F5344CB8AC3E}">
        <p14:creationId xmlns:p14="http://schemas.microsoft.com/office/powerpoint/2010/main" val="37982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3" y="336177"/>
            <a:ext cx="6199093" cy="6185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336177"/>
            <a:ext cx="6199093" cy="61856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2" y="336176"/>
            <a:ext cx="6199094" cy="61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gw.circle.graphic.BLANK.pdf"/>
          <p:cNvPicPr/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4733359" y="2420466"/>
            <a:ext cx="6199092" cy="61856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31159" y="2397949"/>
            <a:ext cx="80816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“It is written in the prophets, ‘And they will all be taught by God.’ Everyone who has heard and learned from the Father comes to me.”</a:t>
            </a:r>
          </a:p>
          <a:p>
            <a:pPr algn="r"/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John 6:45</a:t>
            </a:r>
          </a:p>
        </p:txBody>
      </p:sp>
    </p:spTree>
    <p:extLst>
      <p:ext uri="{BB962C8B-B14F-4D97-AF65-F5344CB8AC3E}">
        <p14:creationId xmlns:p14="http://schemas.microsoft.com/office/powerpoint/2010/main" val="32789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3" y="336177"/>
            <a:ext cx="6199093" cy="6185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336177"/>
            <a:ext cx="6199093" cy="61856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2" y="336176"/>
            <a:ext cx="6199094" cy="6185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0" y="336176"/>
            <a:ext cx="6199095" cy="61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gw.circle.graphic.BLANK.pdf"/>
          <p:cNvPicPr/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4733359" y="2420466"/>
            <a:ext cx="6199092" cy="61856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31159" y="1905506"/>
            <a:ext cx="80816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“A new commandment I give to you, that you love one another: just as I have loved you, you also are to love one another. By this all people will know that you are my disciples, if you have love for one another.”</a:t>
            </a:r>
          </a:p>
          <a:p>
            <a:pPr algn="r"/>
            <a:r>
              <a:rPr lang="en-US" sz="3200" dirty="0">
                <a:solidFill>
                  <a:prstClr val="black"/>
                </a:solidFill>
                <a:latin typeface="Gill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John 13:34-35</a:t>
            </a:r>
          </a:p>
        </p:txBody>
      </p:sp>
    </p:spTree>
    <p:extLst>
      <p:ext uri="{BB962C8B-B14F-4D97-AF65-F5344CB8AC3E}">
        <p14:creationId xmlns:p14="http://schemas.microsoft.com/office/powerpoint/2010/main" val="12628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739</Words>
  <Application>Microsoft Office PowerPoint</Application>
  <PresentationFormat>On-screen Show (4:3)</PresentationFormat>
  <Paragraphs>163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 BERKLEY</vt:lpstr>
      <vt:lpstr>Arial</vt:lpstr>
      <vt:lpstr>Arial Black</vt:lpstr>
      <vt:lpstr>Calibri</vt:lpstr>
      <vt:lpstr>Calibri Light</vt:lpstr>
      <vt:lpstr>GillSans</vt:lpstr>
      <vt:lpstr>Tahoma</vt:lpstr>
      <vt:lpstr>Tw Cen MT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Crozier</dc:creator>
  <cp:lastModifiedBy>Edwin Crozier</cp:lastModifiedBy>
  <cp:revision>16</cp:revision>
  <dcterms:created xsi:type="dcterms:W3CDTF">2015-08-15T03:09:40Z</dcterms:created>
  <dcterms:modified xsi:type="dcterms:W3CDTF">2015-08-16T02:25:30Z</dcterms:modified>
</cp:coreProperties>
</file>