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78D"/>
    <a:srgbClr val="1B456B"/>
    <a:srgbClr val="0F273D"/>
    <a:srgbClr val="245D90"/>
    <a:srgbClr val="183D5E"/>
    <a:srgbClr val="2D8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48766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70969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90717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29548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18721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4618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40672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87873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204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71401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40427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844EE-BF46-42EE-B3AF-7AE624D0742D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4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22780" y="691067"/>
            <a:ext cx="7698441" cy="2240392"/>
            <a:chOff x="0" y="0"/>
            <a:chExt cx="6629400" cy="171069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6629400" cy="1710690"/>
            </a:xfrm>
            <a:prstGeom prst="rect">
              <a:avLst/>
            </a:prstGeom>
          </p:spPr>
        </p:pic>
        <p:sp>
          <p:nvSpPr>
            <p:cNvPr id="6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dirty="0">
                  <a:gradFill>
                    <a:gsLst>
                      <a:gs pos="0">
                        <a:srgbClr val="2A4B86"/>
                      </a:gs>
                      <a:gs pos="48000">
                        <a:srgbClr val="4A76C6"/>
                      </a:gs>
                      <a:gs pos="100000">
                        <a:srgbClr val="8FAADC"/>
                      </a:gs>
                    </a:gsLst>
                    <a:lin ang="16200000" scaled="0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dirty="0">
                  <a:gradFill>
                    <a:gsLst>
                      <a:gs pos="0">
                        <a:srgbClr val="2A4B86"/>
                      </a:gs>
                      <a:gs pos="48000">
                        <a:srgbClr val="4A76C6"/>
                      </a:gs>
                      <a:gs pos="100000">
                        <a:srgbClr val="8FAADC"/>
                      </a:gs>
                    </a:gsLst>
                    <a:lin ang="16200000" scaled="0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809279" y="3028318"/>
            <a:ext cx="7410839" cy="197996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sz="9600" dirty="0" smtClean="0">
                <a:gradFill flip="none" rotWithShape="1">
                  <a:gsLst>
                    <a:gs pos="0">
                      <a:srgbClr val="183D5E"/>
                    </a:gs>
                    <a:gs pos="40000">
                      <a:srgbClr val="245D90"/>
                    </a:gs>
                    <a:gs pos="100000">
                      <a:srgbClr val="2D86D7"/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Praying the</a:t>
            </a:r>
          </a:p>
          <a:p>
            <a:pPr algn="dist"/>
            <a:r>
              <a:rPr lang="en-US" sz="9600" dirty="0" smtClean="0">
                <a:gradFill flip="none" rotWithShape="1">
                  <a:gsLst>
                    <a:gs pos="0">
                      <a:srgbClr val="183D5E"/>
                    </a:gs>
                    <a:gs pos="40000">
                      <a:srgbClr val="245D90"/>
                    </a:gs>
                    <a:gs pos="100000">
                      <a:srgbClr val="2D86D7"/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Psalms</a:t>
            </a:r>
            <a:endParaRPr lang="en-US" sz="3600" dirty="0">
              <a:gradFill flip="none" rotWithShape="1">
                <a:gsLst>
                  <a:gs pos="0">
                    <a:srgbClr val="183D5E"/>
                  </a:gs>
                  <a:gs pos="40000">
                    <a:srgbClr val="245D90"/>
                  </a:gs>
                  <a:gs pos="100000">
                    <a:srgbClr val="2D86D7"/>
                  </a:gs>
                </a:gsLst>
                <a:lin ang="5400000" scaled="1"/>
                <a:tileRect/>
              </a:gra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42960" y="4551214"/>
            <a:ext cx="7163690" cy="1404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en-US" sz="5000" b="1" dirty="0" smtClean="0">
                <a:solidFill>
                  <a:srgbClr val="000000"/>
                </a:solidFill>
                <a:latin typeface="Avenir Black"/>
                <a:cs typeface="Avenir Black"/>
              </a:rPr>
              <a:t>Lesson   </a:t>
            </a:r>
            <a:r>
              <a:rPr lang="en-US" sz="5000" b="1" dirty="0" smtClean="0">
                <a:solidFill>
                  <a:srgbClr val="000000"/>
                </a:solidFill>
                <a:latin typeface="Avenir Black"/>
                <a:cs typeface="Avenir Black"/>
              </a:rPr>
              <a:t>16</a:t>
            </a:r>
            <a:endParaRPr lang="en-US" sz="5000" b="1" dirty="0">
              <a:solidFill>
                <a:srgbClr val="000000"/>
              </a:solidFill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59435673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did Hannah use parts of the psalms directly for her own situation?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09442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are we best able to use parts of the psalm directly for our own situation?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291573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did Hannah expand on some of what the psalmist prayed?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337228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would we be able to expand on what the psalms pray?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795866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4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45459" y="1358151"/>
            <a:ext cx="79472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Praying a Psalm</a:t>
            </a:r>
            <a:endParaRPr lang="en-US" sz="6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80780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Psalm 2 about? What kind of life context might it have had for the Jews?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214614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did the apostles pray this psalm in Acts 4:24-30?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809144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what kind of life situation would this psalm be appropriate for you to pray?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5939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parts of this psalm might you pray directly?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682840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parts might you expand on in your own situation?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625910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4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45459" y="1358151"/>
            <a:ext cx="79472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Praying the Psalms</a:t>
            </a:r>
            <a:endParaRPr lang="en-US" sz="6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44288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prayer based on Psalm 2?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88599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22780" y="691067"/>
            <a:ext cx="7698441" cy="2240392"/>
            <a:chOff x="0" y="0"/>
            <a:chExt cx="6629400" cy="171069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6629400" cy="1710690"/>
            </a:xfrm>
            <a:prstGeom prst="rect">
              <a:avLst/>
            </a:prstGeom>
          </p:spPr>
        </p:pic>
        <p:sp>
          <p:nvSpPr>
            <p:cNvPr id="6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dirty="0">
                  <a:gradFill>
                    <a:gsLst>
                      <a:gs pos="0">
                        <a:srgbClr val="2A4B86"/>
                      </a:gs>
                      <a:gs pos="48000">
                        <a:srgbClr val="4A76C6"/>
                      </a:gs>
                      <a:gs pos="100000">
                        <a:srgbClr val="8FAADC"/>
                      </a:gs>
                    </a:gsLst>
                    <a:lin ang="16200000" scaled="0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dirty="0">
                  <a:gradFill>
                    <a:gsLst>
                      <a:gs pos="0">
                        <a:srgbClr val="2A4B86"/>
                      </a:gs>
                      <a:gs pos="48000">
                        <a:srgbClr val="4A76C6"/>
                      </a:gs>
                      <a:gs pos="100000">
                        <a:srgbClr val="8FAADC"/>
                      </a:gs>
                    </a:gsLst>
                    <a:lin ang="16200000" scaled="0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809279" y="3028318"/>
            <a:ext cx="7410839" cy="197996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sz="9600" dirty="0" smtClean="0">
                <a:gradFill flip="none" rotWithShape="1">
                  <a:gsLst>
                    <a:gs pos="0">
                      <a:srgbClr val="183D5E"/>
                    </a:gs>
                    <a:gs pos="40000">
                      <a:srgbClr val="245D90"/>
                    </a:gs>
                    <a:gs pos="100000">
                      <a:srgbClr val="2D86D7"/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Praying the</a:t>
            </a:r>
          </a:p>
          <a:p>
            <a:pPr algn="dist"/>
            <a:r>
              <a:rPr lang="en-US" sz="9600" dirty="0" smtClean="0">
                <a:gradFill flip="none" rotWithShape="1">
                  <a:gsLst>
                    <a:gs pos="0">
                      <a:srgbClr val="183D5E"/>
                    </a:gs>
                    <a:gs pos="40000">
                      <a:srgbClr val="245D90"/>
                    </a:gs>
                    <a:gs pos="100000">
                      <a:srgbClr val="2D86D7"/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Psalms</a:t>
            </a:r>
            <a:endParaRPr lang="en-US" sz="3600" dirty="0">
              <a:gradFill flip="none" rotWithShape="1">
                <a:gsLst>
                  <a:gs pos="0">
                    <a:srgbClr val="183D5E"/>
                  </a:gs>
                  <a:gs pos="40000">
                    <a:srgbClr val="245D90"/>
                  </a:gs>
                  <a:gs pos="100000">
                    <a:srgbClr val="2D86D7"/>
                  </a:gs>
                </a:gsLst>
                <a:lin ang="5400000" scaled="1"/>
                <a:tileRect/>
              </a:gra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42960" y="4551214"/>
            <a:ext cx="7163690" cy="1404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en-US" sz="5000" b="1" dirty="0" smtClean="0">
                <a:solidFill>
                  <a:srgbClr val="000000"/>
                </a:solidFill>
                <a:latin typeface="Avenir Black"/>
                <a:cs typeface="Avenir Black"/>
              </a:rPr>
              <a:t>Lesson   </a:t>
            </a:r>
            <a:r>
              <a:rPr lang="en-US" sz="5000" b="1" dirty="0" smtClean="0">
                <a:solidFill>
                  <a:srgbClr val="000000"/>
                </a:solidFill>
                <a:latin typeface="Avenir Black"/>
                <a:cs typeface="Avenir Black"/>
              </a:rPr>
              <a:t>16</a:t>
            </a:r>
            <a:endParaRPr lang="en-US" sz="5000" b="1" dirty="0">
              <a:solidFill>
                <a:srgbClr val="000000"/>
              </a:solidFill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82085911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hare the story of Hannah and Samuel as presented in I Samuel 1-2.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976087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 I Samuel 2:1-10 and compare it to Psalm 113.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289139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think the similarities between these prayers are coincidental? Why or why not?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348164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these similarities, what do we learn about the Psalmists’ idea of how these psalms were to be used by the Israelites and possibly by us?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744026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4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45459" y="1358151"/>
            <a:ext cx="79472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Praying like Hannah</a:t>
            </a:r>
            <a:endParaRPr lang="en-US" sz="6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43893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does this psalm fit Hannah’s situation so well?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892675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on this, when are we best able to pray through a psalm like Hannah did?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947391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332</Words>
  <Application>Microsoft Office PowerPoint</Application>
  <PresentationFormat>On-screen Show (4:3)</PresentationFormat>
  <Paragraphs>67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Avenir Black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 Crozier</dc:creator>
  <cp:lastModifiedBy>Edwin Crozier</cp:lastModifiedBy>
  <cp:revision>36</cp:revision>
  <dcterms:created xsi:type="dcterms:W3CDTF">2015-01-02T19:58:10Z</dcterms:created>
  <dcterms:modified xsi:type="dcterms:W3CDTF">2015-04-25T19:17:38Z</dcterms:modified>
</cp:coreProperties>
</file>